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alant Medium" charset="1" panose="00000600000000000000"/>
      <p:regular r:id="rId19"/>
    </p:embeddedFont>
    <p:embeddedFont>
      <p:font typeface="HK Grotesk Bold" charset="1" panose="00000800000000000000"/>
      <p:regular r:id="rId20"/>
    </p:embeddedFont>
    <p:embeddedFont>
      <p:font typeface="Halant Bold" charset="1" panose="00000800000000000000"/>
      <p:regular r:id="rId21"/>
    </p:embeddedFont>
    <p:embeddedFont>
      <p:font typeface="HK Grotesk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https://huggingface.co/lxyuan/distilbert-base-multilingual-cased-sentiments-student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3376" y="9715212"/>
            <a:ext cx="5611799" cy="4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3"/>
              </a:lnSpc>
              <a:spcBef>
                <a:spcPct val="0"/>
              </a:spcBef>
            </a:pPr>
            <a:r>
              <a:rPr lang="en-US" sz="2580" b="true">
                <a:solidFill>
                  <a:srgbClr val="A50C7B"/>
                </a:solidFill>
                <a:latin typeface="Halant Medium"/>
                <a:ea typeface="Halant Medium"/>
                <a:cs typeface="Halant Medium"/>
                <a:sym typeface="Halant Medium"/>
              </a:rPr>
              <a:t>Youssef YASLANE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86562"/>
            <a:ext cx="9979491" cy="212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7246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Analyse de Tweets Secteur Télécom Maroc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99519"/>
            <a:ext cx="2849960" cy="869238"/>
          </a:xfrm>
          <a:custGeom>
            <a:avLst/>
            <a:gdLst/>
            <a:ahLst/>
            <a:cxnLst/>
            <a:rect r="r" b="b" t="t" l="l"/>
            <a:pathLst>
              <a:path h="869238" w="2849960">
                <a:moveTo>
                  <a:pt x="0" y="0"/>
                </a:moveTo>
                <a:lnTo>
                  <a:pt x="2849960" y="0"/>
                </a:lnTo>
                <a:lnTo>
                  <a:pt x="2849960" y="869238"/>
                </a:lnTo>
                <a:lnTo>
                  <a:pt x="0" y="86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623733">
            <a:off x="-2749855" y="-78320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1" y="0"/>
                </a:lnTo>
                <a:lnTo>
                  <a:pt x="3789611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017281">
            <a:off x="-905620" y="9100584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47542" y="9428925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5643055" y="7706913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4880280" y="10206340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1" y="0"/>
                </a:lnTo>
                <a:lnTo>
                  <a:pt x="1844501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4492696" y="-3735876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78125">
            <a:off x="-3135077" y="-5230542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15964">
            <a:off x="-698520" y="9135354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18816" y="5477429"/>
            <a:ext cx="11250599" cy="2396492"/>
          </a:xfrm>
          <a:custGeom>
            <a:avLst/>
            <a:gdLst/>
            <a:ahLst/>
            <a:cxnLst/>
            <a:rect r="r" b="b" t="t" l="l"/>
            <a:pathLst>
              <a:path h="2396492" w="11250599">
                <a:moveTo>
                  <a:pt x="0" y="0"/>
                </a:moveTo>
                <a:lnTo>
                  <a:pt x="11250599" y="0"/>
                </a:lnTo>
                <a:lnTo>
                  <a:pt x="11250599" y="2396493"/>
                </a:lnTo>
                <a:lnTo>
                  <a:pt x="0" y="2396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12980" y="3443969"/>
            <a:ext cx="6341807" cy="807764"/>
          </a:xfrm>
          <a:custGeom>
            <a:avLst/>
            <a:gdLst/>
            <a:ahLst/>
            <a:cxnLst/>
            <a:rect r="r" b="b" t="t" l="l"/>
            <a:pathLst>
              <a:path h="807764" w="6341807">
                <a:moveTo>
                  <a:pt x="0" y="0"/>
                </a:moveTo>
                <a:lnTo>
                  <a:pt x="6341807" y="0"/>
                </a:lnTo>
                <a:lnTo>
                  <a:pt x="6341807" y="807764"/>
                </a:lnTo>
                <a:lnTo>
                  <a:pt x="0" y="8077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>
            <a:hlinkClick r:id="rId8" tooltip="https://huggingface.co/lxyuan/distilbert-base-multilingual-cased-sentiments-student"/>
          </p:cNvPr>
          <p:cNvSpPr/>
          <p:nvPr/>
        </p:nvSpPr>
        <p:spPr>
          <a:xfrm flipH="false" flipV="false" rot="0">
            <a:off x="13657537" y="6070061"/>
            <a:ext cx="3306861" cy="879807"/>
          </a:xfrm>
          <a:custGeom>
            <a:avLst/>
            <a:gdLst/>
            <a:ahLst/>
            <a:cxnLst/>
            <a:rect r="r" b="b" t="t" l="l"/>
            <a:pathLst>
              <a:path h="879807" w="3306861">
                <a:moveTo>
                  <a:pt x="0" y="0"/>
                </a:moveTo>
                <a:lnTo>
                  <a:pt x="3306862" y="0"/>
                </a:lnTo>
                <a:lnTo>
                  <a:pt x="3306862" y="879807"/>
                </a:lnTo>
                <a:lnTo>
                  <a:pt x="0" y="879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32681" y="21065"/>
            <a:ext cx="7235662" cy="10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8"/>
              </a:lnSpc>
            </a:pPr>
            <a:r>
              <a:rPr lang="en-US" sz="7151" b="true">
                <a:solidFill>
                  <a:srgbClr val="A50C7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Détails du Code 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429438"/>
            <a:ext cx="10641002" cy="50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4774" indent="-372387" lvl="1">
              <a:lnSpc>
                <a:spcPts val="4070"/>
              </a:lnSpc>
              <a:buFont typeface="Arial"/>
              <a:buChar char="•"/>
            </a:pPr>
            <a:r>
              <a:rPr lang="en-US" b="true" sz="344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analyse_sentiment_bert.ipynb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2165" y="2698828"/>
            <a:ext cx="10172380" cy="49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Chargement des Données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2165" y="4640378"/>
            <a:ext cx="10172380" cy="49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Initialisation du Pipeline d'Analyse de Sentiment 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5643055" y="7706913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4880280" y="10206340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1" y="0"/>
                </a:lnTo>
                <a:lnTo>
                  <a:pt x="1844501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4492696" y="-3735876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78125">
            <a:off x="-3135077" y="-5230542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15964">
            <a:off x="-698520" y="9135354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4924" y="4208116"/>
            <a:ext cx="7280023" cy="4041030"/>
          </a:xfrm>
          <a:custGeom>
            <a:avLst/>
            <a:gdLst/>
            <a:ahLst/>
            <a:cxnLst/>
            <a:rect r="r" b="b" t="t" l="l"/>
            <a:pathLst>
              <a:path h="4041030" w="7280023">
                <a:moveTo>
                  <a:pt x="0" y="0"/>
                </a:moveTo>
                <a:lnTo>
                  <a:pt x="7280023" y="0"/>
                </a:lnTo>
                <a:lnTo>
                  <a:pt x="7280023" y="4041030"/>
                </a:lnTo>
                <a:lnTo>
                  <a:pt x="0" y="4041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62639" y="4767248"/>
            <a:ext cx="4951067" cy="2922767"/>
          </a:xfrm>
          <a:custGeom>
            <a:avLst/>
            <a:gdLst/>
            <a:ahLst/>
            <a:cxnLst/>
            <a:rect r="r" b="b" t="t" l="l"/>
            <a:pathLst>
              <a:path h="2922767" w="4951067">
                <a:moveTo>
                  <a:pt x="0" y="0"/>
                </a:moveTo>
                <a:lnTo>
                  <a:pt x="4951066" y="0"/>
                </a:lnTo>
                <a:lnTo>
                  <a:pt x="4951066" y="2922767"/>
                </a:lnTo>
                <a:lnTo>
                  <a:pt x="0" y="29227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88577" y="202040"/>
            <a:ext cx="7235662" cy="10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8"/>
              </a:lnSpc>
            </a:pPr>
            <a:r>
              <a:rPr lang="en-US" sz="7151" b="true">
                <a:solidFill>
                  <a:srgbClr val="A50C7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Détails du Code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44892" y="1319399"/>
            <a:ext cx="10641002" cy="50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4774" indent="-372387" lvl="1">
              <a:lnSpc>
                <a:spcPts val="4070"/>
              </a:lnSpc>
              <a:buFont typeface="Arial"/>
              <a:buChar char="•"/>
            </a:pPr>
            <a:r>
              <a:rPr lang="en-US" b="true" sz="344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analyse_sentiment_bert.ipynb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730" y="2769765"/>
            <a:ext cx="10172380" cy="49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Fonction d'Analyse de Sentiment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23879" y="2808478"/>
            <a:ext cx="10172380" cy="49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Statistiques des Sentiments :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0C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582" y="1945520"/>
            <a:ext cx="4435685" cy="2876127"/>
          </a:xfrm>
          <a:custGeom>
            <a:avLst/>
            <a:gdLst/>
            <a:ahLst/>
            <a:cxnLst/>
            <a:rect r="r" b="b" t="t" l="l"/>
            <a:pathLst>
              <a:path h="2876127" w="4435685">
                <a:moveTo>
                  <a:pt x="0" y="0"/>
                </a:moveTo>
                <a:lnTo>
                  <a:pt x="4435685" y="0"/>
                </a:lnTo>
                <a:lnTo>
                  <a:pt x="4435685" y="2876127"/>
                </a:lnTo>
                <a:lnTo>
                  <a:pt x="0" y="287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8463" y="1926371"/>
            <a:ext cx="5099815" cy="2952525"/>
          </a:xfrm>
          <a:custGeom>
            <a:avLst/>
            <a:gdLst/>
            <a:ahLst/>
            <a:cxnLst/>
            <a:rect r="r" b="b" t="t" l="l"/>
            <a:pathLst>
              <a:path h="2952525" w="5099815">
                <a:moveTo>
                  <a:pt x="0" y="0"/>
                </a:moveTo>
                <a:lnTo>
                  <a:pt x="5099815" y="0"/>
                </a:lnTo>
                <a:lnTo>
                  <a:pt x="5099815" y="2952525"/>
                </a:lnTo>
                <a:lnTo>
                  <a:pt x="0" y="2952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4457" y="1888271"/>
            <a:ext cx="4186718" cy="3308529"/>
          </a:xfrm>
          <a:custGeom>
            <a:avLst/>
            <a:gdLst/>
            <a:ahLst/>
            <a:cxnLst/>
            <a:rect r="r" b="b" t="t" l="l"/>
            <a:pathLst>
              <a:path h="3308529" w="4186718">
                <a:moveTo>
                  <a:pt x="0" y="0"/>
                </a:moveTo>
                <a:lnTo>
                  <a:pt x="4186718" y="0"/>
                </a:lnTo>
                <a:lnTo>
                  <a:pt x="4186718" y="3308529"/>
                </a:lnTo>
                <a:lnTo>
                  <a:pt x="0" y="3308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5099" y="5815461"/>
            <a:ext cx="4458468" cy="3523277"/>
          </a:xfrm>
          <a:custGeom>
            <a:avLst/>
            <a:gdLst/>
            <a:ahLst/>
            <a:cxnLst/>
            <a:rect r="r" b="b" t="t" l="l"/>
            <a:pathLst>
              <a:path h="3523277" w="4458468">
                <a:moveTo>
                  <a:pt x="0" y="0"/>
                </a:moveTo>
                <a:lnTo>
                  <a:pt x="4458468" y="0"/>
                </a:lnTo>
                <a:lnTo>
                  <a:pt x="4458468" y="3523277"/>
                </a:lnTo>
                <a:lnTo>
                  <a:pt x="0" y="3523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03727" y="5615582"/>
            <a:ext cx="5617231" cy="3923035"/>
          </a:xfrm>
          <a:custGeom>
            <a:avLst/>
            <a:gdLst/>
            <a:ahLst/>
            <a:cxnLst/>
            <a:rect r="r" b="b" t="t" l="l"/>
            <a:pathLst>
              <a:path h="3923035" w="5617231">
                <a:moveTo>
                  <a:pt x="0" y="0"/>
                </a:moveTo>
                <a:lnTo>
                  <a:pt x="5617231" y="0"/>
                </a:lnTo>
                <a:lnTo>
                  <a:pt x="5617231" y="3923035"/>
                </a:lnTo>
                <a:lnTo>
                  <a:pt x="0" y="3923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2883" y="5577511"/>
            <a:ext cx="7309867" cy="3970631"/>
          </a:xfrm>
          <a:custGeom>
            <a:avLst/>
            <a:gdLst/>
            <a:ahLst/>
            <a:cxnLst/>
            <a:rect r="r" b="b" t="t" l="l"/>
            <a:pathLst>
              <a:path h="3970631" w="7309867">
                <a:moveTo>
                  <a:pt x="0" y="0"/>
                </a:moveTo>
                <a:lnTo>
                  <a:pt x="7309867" y="0"/>
                </a:lnTo>
                <a:lnTo>
                  <a:pt x="7309867" y="3970631"/>
                </a:lnTo>
                <a:lnTo>
                  <a:pt x="0" y="39706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00606"/>
            <a:ext cx="15485091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b="true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Résultats et Visualisation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A50C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73158"/>
            <a:ext cx="15485091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b="true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Merci Pour votre attention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0C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313717" y="786518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1" y="0"/>
                </a:lnTo>
                <a:lnTo>
                  <a:pt x="1844501" y="1747665"/>
                </a:lnTo>
                <a:lnTo>
                  <a:pt x="0" y="1747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69112" y="3726032"/>
            <a:ext cx="4270737" cy="42707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14300" cap="sq">
              <a:solidFill>
                <a:srgbClr val="4D1354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2794132" y="1766832"/>
            <a:ext cx="8430521" cy="893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6"/>
              </a:lnSpc>
            </a:pPr>
            <a:r>
              <a:rPr lang="en-US" sz="5887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Présentation Personnelle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378125">
            <a:off x="-2247973" y="-4292259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6" y="0"/>
                </a:lnTo>
                <a:lnTo>
                  <a:pt x="4943406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715964">
            <a:off x="-698520" y="9135354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93579" y="5102629"/>
            <a:ext cx="8234718" cy="86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684" indent="-313342" lvl="1">
              <a:lnSpc>
                <a:spcPts val="3425"/>
              </a:lnSpc>
              <a:buFont typeface="Arial"/>
              <a:buChar char="•"/>
            </a:pPr>
            <a:r>
              <a:rPr lang="en-US" b="true" sz="290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Youssef YASLANE</a:t>
            </a:r>
          </a:p>
          <a:p>
            <a:pPr algn="l" marL="626684" indent="-313342" lvl="1">
              <a:lnSpc>
                <a:spcPts val="3425"/>
              </a:lnSpc>
              <a:buFont typeface="Arial"/>
              <a:buChar char="•"/>
            </a:pPr>
            <a:r>
              <a:rPr lang="en-US" b="true" sz="290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Future ingénieur en big data et data science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0C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5870" y="-51435"/>
            <a:ext cx="12164079" cy="10389870"/>
            <a:chOff x="0" y="0"/>
            <a:chExt cx="95159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1596" cy="812800"/>
            </a:xfrm>
            <a:custGeom>
              <a:avLst/>
              <a:gdLst/>
              <a:ahLst/>
              <a:cxnLst/>
              <a:rect r="r" b="b" t="t" l="l"/>
              <a:pathLst>
                <a:path h="812800" w="951596">
                  <a:moveTo>
                    <a:pt x="0" y="0"/>
                  </a:moveTo>
                  <a:lnTo>
                    <a:pt x="951596" y="0"/>
                  </a:lnTo>
                  <a:lnTo>
                    <a:pt x="95159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-1199663">
            <a:off x="5246226" y="-4894607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0" y="0"/>
                </a:lnTo>
                <a:lnTo>
                  <a:pt x="9366850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15964">
            <a:off x="16717359" y="2097250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593844" y="3335931"/>
            <a:ext cx="4567329" cy="456732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7499" y="4068170"/>
            <a:ext cx="10172380" cy="97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b="true" sz="3297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Récupérer des tweets liés à Inwi et au secteur télécom marocain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499" y="1660521"/>
            <a:ext cx="8606713" cy="805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0830" indent="-505415" lvl="1">
              <a:lnSpc>
                <a:spcPts val="6554"/>
              </a:lnSpc>
              <a:buFont typeface="Arial"/>
              <a:buChar char="•"/>
            </a:pPr>
            <a:r>
              <a:rPr lang="en-US" b="true" sz="4681">
                <a:solidFill>
                  <a:srgbClr val="A50C7B"/>
                </a:solidFill>
                <a:latin typeface="Halant Bold"/>
                <a:ea typeface="Halant Bold"/>
                <a:cs typeface="Halant Bold"/>
                <a:sym typeface="Halant Bold"/>
              </a:rPr>
              <a:t>Objectifs du Projet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499" y="7171022"/>
            <a:ext cx="12799574" cy="49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b="true" sz="3297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Visualiser les résultats et fournir des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499" y="5619596"/>
            <a:ext cx="10172380" cy="97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b="true" sz="3297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Analyser les sentiments (positif , négatif) avec BERT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28959" y="-11026187"/>
            <a:ext cx="23375001" cy="21751547"/>
            <a:chOff x="0" y="0"/>
            <a:chExt cx="1111082" cy="10339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1082" cy="1033915"/>
            </a:xfrm>
            <a:custGeom>
              <a:avLst/>
              <a:gdLst/>
              <a:ahLst/>
              <a:cxnLst/>
              <a:rect r="r" b="b" t="t" l="l"/>
              <a:pathLst>
                <a:path h="1033915" w="1111082">
                  <a:moveTo>
                    <a:pt x="555541" y="0"/>
                  </a:moveTo>
                  <a:lnTo>
                    <a:pt x="1111082" y="516957"/>
                  </a:lnTo>
                  <a:lnTo>
                    <a:pt x="555541" y="1033915"/>
                  </a:lnTo>
                  <a:lnTo>
                    <a:pt x="0" y="516957"/>
                  </a:lnTo>
                  <a:lnTo>
                    <a:pt x="555541" y="0"/>
                  </a:lnTo>
                  <a:close/>
                </a:path>
              </a:pathLst>
            </a:custGeom>
            <a:solidFill>
              <a:srgbClr val="A50C7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742771" y="2589638"/>
            <a:ext cx="4504296" cy="1273917"/>
          </a:xfrm>
          <a:custGeom>
            <a:avLst/>
            <a:gdLst/>
            <a:ahLst/>
            <a:cxnLst/>
            <a:rect r="r" b="b" t="t" l="l"/>
            <a:pathLst>
              <a:path h="1273917" w="4504296">
                <a:moveTo>
                  <a:pt x="0" y="0"/>
                </a:moveTo>
                <a:lnTo>
                  <a:pt x="4504296" y="0"/>
                </a:lnTo>
                <a:lnTo>
                  <a:pt x="4504296" y="1273916"/>
                </a:lnTo>
                <a:lnTo>
                  <a:pt x="0" y="127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13" t="-130274" r="0" b="-14598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97254" y="4017798"/>
            <a:ext cx="4054378" cy="1018164"/>
            <a:chOff x="0" y="0"/>
            <a:chExt cx="5405837" cy="13575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7552" cy="1357552"/>
            </a:xfrm>
            <a:custGeom>
              <a:avLst/>
              <a:gdLst/>
              <a:ahLst/>
              <a:cxnLst/>
              <a:rect r="r" b="b" t="t" l="l"/>
              <a:pathLst>
                <a:path h="1357552" w="1357552">
                  <a:moveTo>
                    <a:pt x="0" y="0"/>
                  </a:moveTo>
                  <a:lnTo>
                    <a:pt x="1357552" y="0"/>
                  </a:lnTo>
                  <a:lnTo>
                    <a:pt x="1357552" y="1357552"/>
                  </a:lnTo>
                  <a:lnTo>
                    <a:pt x="0" y="1357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94748" y="85386"/>
              <a:ext cx="3811089" cy="1272166"/>
            </a:xfrm>
            <a:custGeom>
              <a:avLst/>
              <a:gdLst/>
              <a:ahLst/>
              <a:cxnLst/>
              <a:rect r="r" b="b" t="t" l="l"/>
              <a:pathLst>
                <a:path h="1272166" w="3811089">
                  <a:moveTo>
                    <a:pt x="0" y="0"/>
                  </a:moveTo>
                  <a:lnTo>
                    <a:pt x="3811089" y="0"/>
                  </a:lnTo>
                  <a:lnTo>
                    <a:pt x="3811089" y="1272166"/>
                  </a:lnTo>
                  <a:lnTo>
                    <a:pt x="0" y="127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0346" t="-10269" r="-39027" b="-15799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129259" y="5190205"/>
            <a:ext cx="4054378" cy="1192668"/>
          </a:xfrm>
          <a:custGeom>
            <a:avLst/>
            <a:gdLst/>
            <a:ahLst/>
            <a:cxnLst/>
            <a:rect r="r" b="b" t="t" l="l"/>
            <a:pathLst>
              <a:path h="1192668" w="4054378">
                <a:moveTo>
                  <a:pt x="0" y="0"/>
                </a:moveTo>
                <a:lnTo>
                  <a:pt x="4054377" y="0"/>
                </a:lnTo>
                <a:lnTo>
                  <a:pt x="4054377" y="1192668"/>
                </a:lnTo>
                <a:lnTo>
                  <a:pt x="0" y="1192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1134" r="0" b="-51329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031031" y="6532641"/>
            <a:ext cx="4432072" cy="1034282"/>
            <a:chOff x="0" y="0"/>
            <a:chExt cx="5909429" cy="13790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37396" cy="1379042"/>
            </a:xfrm>
            <a:custGeom>
              <a:avLst/>
              <a:gdLst/>
              <a:ahLst/>
              <a:cxnLst/>
              <a:rect r="r" b="b" t="t" l="l"/>
              <a:pathLst>
                <a:path h="1379042" w="3937396">
                  <a:moveTo>
                    <a:pt x="0" y="0"/>
                  </a:moveTo>
                  <a:lnTo>
                    <a:pt x="3937396" y="0"/>
                  </a:lnTo>
                  <a:lnTo>
                    <a:pt x="3937396" y="1379042"/>
                  </a:lnTo>
                  <a:lnTo>
                    <a:pt x="0" y="1379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0502" t="-36459" r="-41624" b="-12354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37396" y="404760"/>
              <a:ext cx="1972033" cy="737173"/>
            </a:xfrm>
            <a:custGeom>
              <a:avLst/>
              <a:gdLst/>
              <a:ahLst/>
              <a:cxnLst/>
              <a:rect r="r" b="b" t="t" l="l"/>
              <a:pathLst>
                <a:path h="737173" w="1972033">
                  <a:moveTo>
                    <a:pt x="0" y="0"/>
                  </a:moveTo>
                  <a:lnTo>
                    <a:pt x="1972033" y="0"/>
                  </a:lnTo>
                  <a:lnTo>
                    <a:pt x="1972033" y="737174"/>
                  </a:lnTo>
                  <a:lnTo>
                    <a:pt x="0" y="737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19643" t="-283804" r="-118708" b="-68763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6156447" y="7721166"/>
            <a:ext cx="4054378" cy="1094682"/>
          </a:xfrm>
          <a:custGeom>
            <a:avLst/>
            <a:gdLst/>
            <a:ahLst/>
            <a:cxnLst/>
            <a:rect r="r" b="b" t="t" l="l"/>
            <a:pathLst>
              <a:path h="1094682" w="4054378">
                <a:moveTo>
                  <a:pt x="0" y="0"/>
                </a:moveTo>
                <a:lnTo>
                  <a:pt x="4054378" y="0"/>
                </a:lnTo>
                <a:lnTo>
                  <a:pt x="4054378" y="1094682"/>
                </a:lnTo>
                <a:lnTo>
                  <a:pt x="0" y="1094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70892" y="8787273"/>
            <a:ext cx="3981714" cy="1327238"/>
          </a:xfrm>
          <a:custGeom>
            <a:avLst/>
            <a:gdLst/>
            <a:ahLst/>
            <a:cxnLst/>
            <a:rect r="r" b="b" t="t" l="l"/>
            <a:pathLst>
              <a:path h="1327238" w="3981714">
                <a:moveTo>
                  <a:pt x="0" y="0"/>
                </a:moveTo>
                <a:lnTo>
                  <a:pt x="3981714" y="0"/>
                </a:lnTo>
                <a:lnTo>
                  <a:pt x="3981714" y="1327238"/>
                </a:lnTo>
                <a:lnTo>
                  <a:pt x="0" y="13272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80151" y="1390788"/>
            <a:ext cx="7888583" cy="67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2"/>
              </a:lnSpc>
            </a:pPr>
            <a:r>
              <a:rPr lang="en-US" sz="4569" b="true">
                <a:solidFill>
                  <a:srgbClr val="A50C7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Technologies et Outils Utilisés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0C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2022061" y="8242530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5158388" y="-1579634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0434" y="4253371"/>
            <a:ext cx="15984917" cy="2457681"/>
          </a:xfrm>
          <a:custGeom>
            <a:avLst/>
            <a:gdLst/>
            <a:ahLst/>
            <a:cxnLst/>
            <a:rect r="r" b="b" t="t" l="l"/>
            <a:pathLst>
              <a:path h="2457681" w="15984917">
                <a:moveTo>
                  <a:pt x="0" y="0"/>
                </a:moveTo>
                <a:lnTo>
                  <a:pt x="15984917" y="0"/>
                </a:lnTo>
                <a:lnTo>
                  <a:pt x="15984917" y="2457681"/>
                </a:lnTo>
                <a:lnTo>
                  <a:pt x="0" y="2457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06601" y="2022313"/>
            <a:ext cx="8475902" cy="94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4"/>
              </a:lnSpc>
            </a:pPr>
            <a:r>
              <a:rPr lang="en-US" sz="6274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Architecture du Projet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5039069" y="9654635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1" y="0"/>
                </a:lnTo>
                <a:lnTo>
                  <a:pt x="1844501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78125">
            <a:off x="-2247973" y="-4292259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6" y="0"/>
                </a:lnTo>
                <a:lnTo>
                  <a:pt x="4943406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15964">
            <a:off x="-698520" y="9135354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49410" y="3158255"/>
            <a:ext cx="7540402" cy="5155173"/>
          </a:xfrm>
          <a:custGeom>
            <a:avLst/>
            <a:gdLst/>
            <a:ahLst/>
            <a:cxnLst/>
            <a:rect r="r" b="b" t="t" l="l"/>
            <a:pathLst>
              <a:path h="5155173" w="7540402">
                <a:moveTo>
                  <a:pt x="0" y="0"/>
                </a:moveTo>
                <a:lnTo>
                  <a:pt x="7540402" y="0"/>
                </a:lnTo>
                <a:lnTo>
                  <a:pt x="7540402" y="5155173"/>
                </a:lnTo>
                <a:lnTo>
                  <a:pt x="0" y="5155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62371" y="1322129"/>
            <a:ext cx="8430521" cy="89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6"/>
              </a:lnSpc>
            </a:pPr>
            <a:r>
              <a:rPr lang="en-US" sz="5887" b="true">
                <a:solidFill>
                  <a:srgbClr val="A50C7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Structure du Projet 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5643055" y="7706913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5039069" y="9654635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1" y="0"/>
                </a:lnTo>
                <a:lnTo>
                  <a:pt x="1844501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4492696" y="-3735876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78125">
            <a:off x="-3135077" y="-5230542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15964">
            <a:off x="-698520" y="9135354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90670" y="2769765"/>
            <a:ext cx="7262264" cy="2005126"/>
          </a:xfrm>
          <a:custGeom>
            <a:avLst/>
            <a:gdLst/>
            <a:ahLst/>
            <a:cxnLst/>
            <a:rect r="r" b="b" t="t" l="l"/>
            <a:pathLst>
              <a:path h="2005126" w="7262264">
                <a:moveTo>
                  <a:pt x="0" y="0"/>
                </a:moveTo>
                <a:lnTo>
                  <a:pt x="7262263" y="0"/>
                </a:lnTo>
                <a:lnTo>
                  <a:pt x="7262263" y="2005126"/>
                </a:lnTo>
                <a:lnTo>
                  <a:pt x="0" y="2005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0425" y="6494826"/>
            <a:ext cx="8131116" cy="511263"/>
          </a:xfrm>
          <a:custGeom>
            <a:avLst/>
            <a:gdLst/>
            <a:ahLst/>
            <a:cxnLst/>
            <a:rect r="r" b="b" t="t" l="l"/>
            <a:pathLst>
              <a:path h="511263" w="8131116">
                <a:moveTo>
                  <a:pt x="0" y="0"/>
                </a:moveTo>
                <a:lnTo>
                  <a:pt x="8131116" y="0"/>
                </a:lnTo>
                <a:lnTo>
                  <a:pt x="8131116" y="511263"/>
                </a:lnTo>
                <a:lnTo>
                  <a:pt x="0" y="511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2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27944" y="5143500"/>
            <a:ext cx="7737121" cy="5038800"/>
          </a:xfrm>
          <a:custGeom>
            <a:avLst/>
            <a:gdLst/>
            <a:ahLst/>
            <a:cxnLst/>
            <a:rect r="r" b="b" t="t" l="l"/>
            <a:pathLst>
              <a:path h="5038800" w="7737121">
                <a:moveTo>
                  <a:pt x="0" y="0"/>
                </a:moveTo>
                <a:lnTo>
                  <a:pt x="7737121" y="0"/>
                </a:lnTo>
                <a:lnTo>
                  <a:pt x="7737121" y="5038800"/>
                </a:lnTo>
                <a:lnTo>
                  <a:pt x="0" y="5038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67670" y="135365"/>
            <a:ext cx="7235662" cy="10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8"/>
              </a:lnSpc>
            </a:pPr>
            <a:r>
              <a:rPr lang="en-US" sz="7151" b="true">
                <a:solidFill>
                  <a:srgbClr val="A50C7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Détails du Code 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513614"/>
            <a:ext cx="10641002" cy="50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4774" indent="-372387" lvl="1">
              <a:lnSpc>
                <a:spcPts val="4070"/>
              </a:lnSpc>
              <a:buFont typeface="Arial"/>
              <a:buChar char="•"/>
            </a:pPr>
            <a:r>
              <a:rPr lang="en-US" b="true" sz="344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fetch_tweets.py (Script d'extraction des tweets)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6055" y="2201980"/>
            <a:ext cx="10172380" cy="49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Import des librairies nécessaires 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055" y="5248200"/>
            <a:ext cx="10172380" cy="49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Configuration de l'API Twitter :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5643055" y="7706913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5039069" y="9654635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1" y="0"/>
                </a:lnTo>
                <a:lnTo>
                  <a:pt x="1844501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4492696" y="-3735876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78125">
            <a:off x="-3135077" y="-5230542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15964">
            <a:off x="-698520" y="9135354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1194" y="4237104"/>
            <a:ext cx="5840036" cy="1539910"/>
          </a:xfrm>
          <a:custGeom>
            <a:avLst/>
            <a:gdLst/>
            <a:ahLst/>
            <a:cxnLst/>
            <a:rect r="r" b="b" t="t" l="l"/>
            <a:pathLst>
              <a:path h="1539910" w="5840036">
                <a:moveTo>
                  <a:pt x="0" y="0"/>
                </a:moveTo>
                <a:lnTo>
                  <a:pt x="5840036" y="0"/>
                </a:lnTo>
                <a:lnTo>
                  <a:pt x="5840036" y="1539910"/>
                </a:lnTo>
                <a:lnTo>
                  <a:pt x="0" y="1539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03540" y="3451799"/>
            <a:ext cx="6503638" cy="6557387"/>
          </a:xfrm>
          <a:custGeom>
            <a:avLst/>
            <a:gdLst/>
            <a:ahLst/>
            <a:cxnLst/>
            <a:rect r="r" b="b" t="t" l="l"/>
            <a:pathLst>
              <a:path h="6557387" w="6503638">
                <a:moveTo>
                  <a:pt x="0" y="0"/>
                </a:moveTo>
                <a:lnTo>
                  <a:pt x="6503638" y="0"/>
                </a:lnTo>
                <a:lnTo>
                  <a:pt x="6503638" y="6557387"/>
                </a:lnTo>
                <a:lnTo>
                  <a:pt x="0" y="65573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32681" y="21065"/>
            <a:ext cx="7235662" cy="10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8"/>
              </a:lnSpc>
            </a:pPr>
            <a:r>
              <a:rPr lang="en-US" sz="7151" b="true">
                <a:solidFill>
                  <a:srgbClr val="A50C7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Détails du Code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997591"/>
            <a:ext cx="10641002" cy="50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4774" indent="-372387" lvl="1">
              <a:lnSpc>
                <a:spcPts val="4070"/>
              </a:lnSpc>
              <a:buFont typeface="Arial"/>
              <a:buChar char="•"/>
            </a:pPr>
            <a:r>
              <a:rPr lang="en-US" b="true" sz="344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fetch_tweets.py (Script d'extraction des tweets)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769765"/>
            <a:ext cx="5515081" cy="49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Connexion à MongoDB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31169" y="2748672"/>
            <a:ext cx="10172380" cy="49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Récupération des commentaires d'un tweet 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5643055" y="7706913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4880280" y="10206340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1" y="0"/>
                </a:lnTo>
                <a:lnTo>
                  <a:pt x="1844501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4492696" y="-3735876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78125">
            <a:off x="-3135077" y="-5230542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15964">
            <a:off x="-698520" y="9135354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8211" y="2302003"/>
            <a:ext cx="7000158" cy="7527051"/>
          </a:xfrm>
          <a:custGeom>
            <a:avLst/>
            <a:gdLst/>
            <a:ahLst/>
            <a:cxnLst/>
            <a:rect r="r" b="b" t="t" l="l"/>
            <a:pathLst>
              <a:path h="7527051" w="7000158">
                <a:moveTo>
                  <a:pt x="0" y="0"/>
                </a:moveTo>
                <a:lnTo>
                  <a:pt x="7000157" y="0"/>
                </a:lnTo>
                <a:lnTo>
                  <a:pt x="7000157" y="7527051"/>
                </a:lnTo>
                <a:lnTo>
                  <a:pt x="0" y="7527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32681" y="21065"/>
            <a:ext cx="7235662" cy="10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8"/>
              </a:lnSpc>
            </a:pPr>
            <a:r>
              <a:rPr lang="en-US" sz="7151" b="true">
                <a:solidFill>
                  <a:srgbClr val="A50C7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Détails du Code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97591"/>
            <a:ext cx="10641002" cy="50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4774" indent="-372387" lvl="1">
              <a:lnSpc>
                <a:spcPts val="4070"/>
              </a:lnSpc>
              <a:buFont typeface="Arial"/>
              <a:buChar char="•"/>
            </a:pPr>
            <a:r>
              <a:rPr lang="en-US" b="true" sz="344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fetch_tweets.py (Script d'extraction des tweets)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2005" y="1618317"/>
            <a:ext cx="10172380" cy="49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975" indent="-355987" lvl="1">
              <a:lnSpc>
                <a:spcPts val="3891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Récupération des tweets avec leurs commentaires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DAGaUYX5DgI</dc:identifier>
  <dcterms:modified xsi:type="dcterms:W3CDTF">2011-08-01T06:04:30Z</dcterms:modified>
  <cp:revision>1</cp:revision>
  <dc:title>Purple and Black Simple Technology Keynote Presentation</dc:title>
</cp:coreProperties>
</file>